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93" r:id="rId2"/>
    <p:sldId id="281" r:id="rId3"/>
    <p:sldId id="262" r:id="rId4"/>
    <p:sldId id="263" r:id="rId5"/>
    <p:sldId id="265" r:id="rId6"/>
    <p:sldId id="282" r:id="rId7"/>
    <p:sldId id="266" r:id="rId8"/>
    <p:sldId id="267" r:id="rId9"/>
    <p:sldId id="268" r:id="rId10"/>
    <p:sldId id="269" r:id="rId11"/>
    <p:sldId id="270" r:id="rId12"/>
    <p:sldId id="271" r:id="rId13"/>
    <p:sldId id="260" r:id="rId14"/>
    <p:sldId id="283" r:id="rId15"/>
    <p:sldId id="273" r:id="rId16"/>
    <p:sldId id="274" r:id="rId17"/>
    <p:sldId id="275" r:id="rId18"/>
    <p:sldId id="277" r:id="rId19"/>
    <p:sldId id="278" r:id="rId20"/>
    <p:sldId id="279" r:id="rId21"/>
    <p:sldId id="280"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UTO" initials="N" lastIdx="1" clrIdx="0">
    <p:extLst>
      <p:ext uri="{19B8F6BF-5375-455C-9EA6-DF929625EA0E}">
        <p15:presenceInfo xmlns:p15="http://schemas.microsoft.com/office/powerpoint/2012/main" userId="NARU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643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5398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5399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548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2315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7429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5417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5029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5401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6865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477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1960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4111884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40E8-EB6A-48E6-88FD-8A78F56FA862}"/>
              </a:ext>
            </a:extLst>
          </p:cNvPr>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poultry diseases </a:t>
            </a:r>
            <a:b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fourth stage</a:t>
            </a:r>
            <a:endParaRPr lang="en-US" dirty="0"/>
          </a:p>
        </p:txBody>
      </p:sp>
      <p:pic>
        <p:nvPicPr>
          <p:cNvPr id="3" name="Picture 2" descr="Image result for university of basrah logo">
            <a:extLst>
              <a:ext uri="{FF2B5EF4-FFF2-40B4-BE49-F238E27FC236}">
                <a16:creationId xmlns:a16="http://schemas.microsoft.com/office/drawing/2014/main" id="{AC7C5791-C52E-4B1D-BD89-5A3170C37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56" y="38217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FA79385-C41B-4D2D-8EF9-5F00FB88E519}"/>
              </a:ext>
            </a:extLst>
          </p:cNvPr>
          <p:cNvPicPr>
            <a:picLocks noChangeAspect="1"/>
          </p:cNvPicPr>
          <p:nvPr/>
        </p:nvPicPr>
        <p:blipFill>
          <a:blip r:embed="rId3"/>
          <a:stretch>
            <a:fillRect/>
          </a:stretch>
        </p:blipFill>
        <p:spPr>
          <a:xfrm>
            <a:off x="10215847" y="382171"/>
            <a:ext cx="1371719" cy="1341236"/>
          </a:xfrm>
          <a:prstGeom prst="rect">
            <a:avLst/>
          </a:prstGeom>
        </p:spPr>
      </p:pic>
      <p:sp>
        <p:nvSpPr>
          <p:cNvPr id="8" name="TextBox 7">
            <a:extLst>
              <a:ext uri="{FF2B5EF4-FFF2-40B4-BE49-F238E27FC236}">
                <a16:creationId xmlns:a16="http://schemas.microsoft.com/office/drawing/2014/main" id="{A06B8AC9-89EA-4281-AEF8-C13C7A1A3D01}"/>
              </a:ext>
            </a:extLst>
          </p:cNvPr>
          <p:cNvSpPr txBox="1"/>
          <p:nvPr/>
        </p:nvSpPr>
        <p:spPr>
          <a:xfrm>
            <a:off x="2895600" y="1574662"/>
            <a:ext cx="5410200" cy="707886"/>
          </a:xfrm>
          <a:prstGeom prst="rect">
            <a:avLst/>
          </a:prstGeom>
          <a:noFill/>
        </p:spPr>
        <p:txBody>
          <a:bodyPr wrap="square">
            <a:spAutoFit/>
          </a:bodyPr>
          <a:lstStyle/>
          <a:p>
            <a:pPr algn="justLow"/>
            <a:r>
              <a:rPr lang="en-US" sz="4000" b="1" dirty="0"/>
              <a:t>Necropsy Technique. </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233AEE-6084-47DF-B65B-BA335D07147A}"/>
              </a:ext>
            </a:extLst>
          </p:cNvPr>
          <p:cNvSpPr txBox="1"/>
          <p:nvPr/>
        </p:nvSpPr>
        <p:spPr>
          <a:xfrm>
            <a:off x="3295834" y="3754332"/>
            <a:ext cx="609452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By Dr. </a:t>
            </a:r>
            <a:r>
              <a:rPr kumimoji="0" lang="en-US"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Isam</a:t>
            </a: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Azeez</a:t>
            </a:r>
            <a:endParaRPr kumimoji="0" lang="en-GB"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Department of Pathology and Poultry Diseases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College of Veterinary Medicine</a:t>
            </a:r>
            <a:b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university of </a:t>
            </a:r>
            <a:r>
              <a:rPr kumimoji="0" lang="en-US"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Basrah</a:t>
            </a:r>
            <a:endParaRPr kumimoji="0" lang="en-GB"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5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2820" y="4343400"/>
            <a:ext cx="7706359" cy="320601"/>
          </a:xfrm>
          <a:prstGeom prst="rect">
            <a:avLst/>
          </a:prstGeom>
        </p:spPr>
        <p:txBody>
          <a:bodyPr vert="horz" wrap="square" lIns="0" tIns="12700" rIns="0" bIns="0" rtlCol="0">
            <a:spAutoFit/>
          </a:bodyPr>
          <a:lstStyle/>
          <a:p>
            <a:pPr algn="ctr">
              <a:spcBef>
                <a:spcPts val="100"/>
              </a:spcBef>
            </a:pPr>
            <a:r>
              <a:rPr lang="en-US" sz="2000" dirty="0">
                <a:latin typeface="Times New Roman" panose="02020603050405020304" pitchFamily="18" charset="0"/>
                <a:cs typeface="Times New Roman" panose="02020603050405020304" pitchFamily="18" charset="0"/>
              </a:rPr>
              <a:t> 9- Check the outer surface of the liver, and then cut the liver.</a:t>
            </a:r>
          </a:p>
        </p:txBody>
      </p:sp>
      <p:pic>
        <p:nvPicPr>
          <p:cNvPr id="3" name="object 3"/>
          <p:cNvPicPr/>
          <p:nvPr/>
        </p:nvPicPr>
        <p:blipFill>
          <a:blip r:embed="rId2" cstate="print"/>
          <a:stretch>
            <a:fillRect/>
          </a:stretch>
        </p:blipFill>
        <p:spPr>
          <a:xfrm>
            <a:off x="2961641" y="381000"/>
            <a:ext cx="5410200" cy="3657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1600" y="5105400"/>
            <a:ext cx="8458201" cy="641201"/>
          </a:xfrm>
          <a:prstGeom prst="rect">
            <a:avLst/>
          </a:prstGeom>
        </p:spPr>
        <p:txBody>
          <a:bodyPr vert="horz" wrap="square" lIns="0" tIns="12700" rIns="0" bIns="0" rtlCol="0">
            <a:spAutoFit/>
          </a:bodyPr>
          <a:lstStyle/>
          <a:p>
            <a:pPr algn="justLow">
              <a:spcBef>
                <a:spcPts val="100"/>
              </a:spcBef>
            </a:pPr>
            <a:r>
              <a:rPr lang="en-US" sz="2000" dirty="0">
                <a:latin typeface="Times New Roman" panose="02020603050405020304" pitchFamily="18" charset="0"/>
                <a:cs typeface="Times New Roman" panose="02020603050405020304" pitchFamily="18" charset="0"/>
              </a:rPr>
              <a:t>10- Examine the serosal surface of the intestine. Check the yolk sac, if any. Open</a:t>
            </a:r>
          </a:p>
          <a:p>
            <a:pPr algn="justLow">
              <a:spcBef>
                <a:spcPts val="100"/>
              </a:spcBef>
            </a:pPr>
            <a:r>
              <a:rPr lang="en-US" sz="2000" dirty="0">
                <a:latin typeface="Times New Roman" panose="02020603050405020304" pitchFamily="18" charset="0"/>
                <a:cs typeface="Times New Roman" panose="02020603050405020304" pitchFamily="18" charset="0"/>
              </a:rPr>
              <a:t>the small intestine and ceca and inspect the contents and mucosal surface for them.</a:t>
            </a:r>
          </a:p>
        </p:txBody>
      </p:sp>
      <p:pic>
        <p:nvPicPr>
          <p:cNvPr id="3" name="object 3"/>
          <p:cNvPicPr/>
          <p:nvPr/>
        </p:nvPicPr>
        <p:blipFill>
          <a:blip r:embed="rId2" cstate="print"/>
          <a:stretch>
            <a:fillRect/>
          </a:stretch>
        </p:blipFill>
        <p:spPr>
          <a:xfrm>
            <a:off x="2057400" y="457200"/>
            <a:ext cx="7086600" cy="44384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5215" y="4876800"/>
            <a:ext cx="7481570" cy="320601"/>
          </a:xfrm>
          <a:prstGeom prst="rect">
            <a:avLst/>
          </a:prstGeom>
        </p:spPr>
        <p:txBody>
          <a:bodyPr vert="horz" wrap="square" lIns="0" tIns="12700" rIns="0" bIns="0" rtlCol="0">
            <a:spAutoFit/>
          </a:bodyPr>
          <a:lstStyle/>
          <a:p>
            <a:pPr marL="12700">
              <a:spcBef>
                <a:spcPts val="100"/>
              </a:spcBef>
            </a:pPr>
            <a:r>
              <a:rPr lang="en-US" sz="2000" dirty="0">
                <a:latin typeface="Times New Roman" panose="02020603050405020304" pitchFamily="18" charset="0"/>
                <a:cs typeface="Times New Roman" panose="02020603050405020304" pitchFamily="18" charset="0"/>
              </a:rPr>
              <a:t>11- </a:t>
            </a:r>
            <a:r>
              <a:rPr sz="2000" dirty="0">
                <a:latin typeface="Times New Roman" panose="02020603050405020304" pitchFamily="18" charset="0"/>
                <a:cs typeface="Times New Roman" panose="02020603050405020304" pitchFamily="18" charset="0"/>
              </a:rPr>
              <a:t>Check</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heart</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lungs</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kidneys</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ureters</a:t>
            </a:r>
          </a:p>
        </p:txBody>
      </p:sp>
      <p:pic>
        <p:nvPicPr>
          <p:cNvPr id="3" name="object 3"/>
          <p:cNvPicPr/>
          <p:nvPr/>
        </p:nvPicPr>
        <p:blipFill>
          <a:blip r:embed="rId2" cstate="print"/>
          <a:stretch>
            <a:fillRect/>
          </a:stretch>
        </p:blipFill>
        <p:spPr>
          <a:xfrm>
            <a:off x="2514600" y="533400"/>
            <a:ext cx="6553200"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1470" y="3657600"/>
            <a:ext cx="8989060" cy="628377"/>
          </a:xfrm>
          <a:prstGeom prst="rect">
            <a:avLst/>
          </a:prstGeom>
        </p:spPr>
        <p:txBody>
          <a:bodyPr vert="horz" wrap="square" lIns="0" tIns="12700" rIns="0" bIns="0" rtlCol="0">
            <a:spAutoFit/>
          </a:bodyPr>
          <a:lstStyle/>
          <a:p>
            <a:pPr>
              <a:spcBef>
                <a:spcPts val="45"/>
              </a:spcBef>
            </a:pPr>
            <a:endParaRPr sz="2000" dirty="0">
              <a:latin typeface="Times New Roman" panose="02020603050405020304" pitchFamily="18" charset="0"/>
              <a:cs typeface="Times New Roman" panose="02020603050405020304" pitchFamily="18" charset="0"/>
            </a:endParaRPr>
          </a:p>
          <a:p>
            <a:pPr marL="12700" algn="just">
              <a:tabLst>
                <a:tab pos="469900" algn="l"/>
              </a:tabLst>
            </a:pPr>
            <a:r>
              <a:rPr lang="en-US" sz="2000" dirty="0">
                <a:latin typeface="Times New Roman" panose="02020603050405020304" pitchFamily="18" charset="0"/>
                <a:cs typeface="Times New Roman" panose="02020603050405020304" pitchFamily="18" charset="0"/>
              </a:rPr>
              <a:t>12. </a:t>
            </a:r>
            <a:r>
              <a:rPr sz="2000" dirty="0">
                <a:latin typeface="Times New Roman" panose="02020603050405020304" pitchFamily="18" charset="0"/>
                <a:cs typeface="Times New Roman" panose="02020603050405020304" pitchFamily="18" charset="0"/>
              </a:rPr>
              <a:t>Note</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Exterior</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Fabricia,</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then</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open</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bursa</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check</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from</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inside.</a:t>
            </a:r>
          </a:p>
        </p:txBody>
      </p:sp>
      <p:pic>
        <p:nvPicPr>
          <p:cNvPr id="4" name="Picture 3">
            <a:extLst>
              <a:ext uri="{FF2B5EF4-FFF2-40B4-BE49-F238E27FC236}">
                <a16:creationId xmlns:a16="http://schemas.microsoft.com/office/drawing/2014/main" id="{4BEC699B-5A6A-43F5-ACC1-7CDDBACF093A}"/>
              </a:ext>
            </a:extLst>
          </p:cNvPr>
          <p:cNvPicPr>
            <a:picLocks noChangeAspect="1"/>
          </p:cNvPicPr>
          <p:nvPr/>
        </p:nvPicPr>
        <p:blipFill>
          <a:blip r:embed="rId2"/>
          <a:stretch>
            <a:fillRect/>
          </a:stretch>
        </p:blipFill>
        <p:spPr>
          <a:xfrm>
            <a:off x="5638800" y="439132"/>
            <a:ext cx="4021329" cy="3027433"/>
          </a:xfrm>
          <a:prstGeom prst="rect">
            <a:avLst/>
          </a:prstGeom>
        </p:spPr>
      </p:pic>
      <p:pic>
        <p:nvPicPr>
          <p:cNvPr id="5" name="object 2">
            <a:extLst>
              <a:ext uri="{FF2B5EF4-FFF2-40B4-BE49-F238E27FC236}">
                <a16:creationId xmlns:a16="http://schemas.microsoft.com/office/drawing/2014/main" id="{198A7155-EA61-4959-8B37-CE816C2F8100}"/>
              </a:ext>
            </a:extLst>
          </p:cNvPr>
          <p:cNvPicPr/>
          <p:nvPr/>
        </p:nvPicPr>
        <p:blipFill>
          <a:blip r:embed="rId3" cstate="print"/>
          <a:stretch>
            <a:fillRect/>
          </a:stretch>
        </p:blipFill>
        <p:spPr>
          <a:xfrm>
            <a:off x="1524000" y="457200"/>
            <a:ext cx="3886200" cy="2971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CFD6BBE-C77F-4D9E-8AE7-D50B1615FE5A}"/>
              </a:ext>
            </a:extLst>
          </p:cNvPr>
          <p:cNvPicPr/>
          <p:nvPr/>
        </p:nvPicPr>
        <p:blipFill>
          <a:blip r:embed="rId2" cstate="print"/>
          <a:stretch>
            <a:fillRect/>
          </a:stretch>
        </p:blipFill>
        <p:spPr>
          <a:xfrm>
            <a:off x="3505200" y="304800"/>
            <a:ext cx="3675379" cy="4203700"/>
          </a:xfrm>
          <a:prstGeom prst="rect">
            <a:avLst/>
          </a:prstGeom>
        </p:spPr>
      </p:pic>
      <p:sp>
        <p:nvSpPr>
          <p:cNvPr id="4" name="TextBox 3">
            <a:extLst>
              <a:ext uri="{FF2B5EF4-FFF2-40B4-BE49-F238E27FC236}">
                <a16:creationId xmlns:a16="http://schemas.microsoft.com/office/drawing/2014/main" id="{55E4C632-E28A-414F-A967-FB81CC853A55}"/>
              </a:ext>
            </a:extLst>
          </p:cNvPr>
          <p:cNvSpPr txBox="1"/>
          <p:nvPr/>
        </p:nvSpPr>
        <p:spPr>
          <a:xfrm>
            <a:off x="2743200" y="4724400"/>
            <a:ext cx="6094428" cy="400110"/>
          </a:xfrm>
          <a:prstGeom prst="rect">
            <a:avLst/>
          </a:prstGeom>
          <a:noFill/>
        </p:spPr>
        <p:txBody>
          <a:bodyPr wrap="square">
            <a:spAutoFit/>
          </a:bodyPr>
          <a:lstStyle/>
          <a:p>
            <a:pPr marL="12700">
              <a:tabLst>
                <a:tab pos="469900" algn="l"/>
              </a:tabLst>
            </a:pPr>
            <a:r>
              <a:rPr lang="en-US" sz="2000" dirty="0">
                <a:latin typeface="Times New Roman" panose="02020603050405020304" pitchFamily="18" charset="0"/>
                <a:cs typeface="Times New Roman" panose="02020603050405020304" pitchFamily="18" charset="0"/>
              </a:rPr>
              <a:t>13- Check</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joints </a:t>
            </a:r>
            <a:r>
              <a:rPr lang="en-US" sz="2000" dirty="0">
                <a:latin typeface="Times New Roman" panose="02020603050405020304" pitchFamily="18" charset="0"/>
                <a:cs typeface="Times New Roman" panose="02020603050405020304" pitchFamily="18" charset="0"/>
              </a:rPr>
              <a:t>and</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bones.</a:t>
            </a:r>
          </a:p>
        </p:txBody>
      </p:sp>
    </p:spTree>
    <p:extLst>
      <p:ext uri="{BB962C8B-B14F-4D97-AF65-F5344CB8AC3E}">
        <p14:creationId xmlns:p14="http://schemas.microsoft.com/office/powerpoint/2010/main" val="287161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8697" y="4648200"/>
            <a:ext cx="7634605" cy="320601"/>
          </a:xfrm>
          <a:prstGeom prst="rect">
            <a:avLst/>
          </a:prstGeom>
        </p:spPr>
        <p:txBody>
          <a:bodyPr vert="horz" wrap="square" lIns="0" tIns="12700" rIns="0" bIns="0" rtlCol="0">
            <a:spAutoFit/>
          </a:bodyPr>
          <a:lstStyle/>
          <a:p>
            <a:pPr marL="12700">
              <a:spcBef>
                <a:spcPts val="100"/>
              </a:spcBef>
            </a:pPr>
            <a:r>
              <a:rPr lang="en-US" sz="2000" dirty="0">
                <a:latin typeface="Times New Roman" panose="02020603050405020304" pitchFamily="18" charset="0"/>
                <a:cs typeface="Times New Roman" panose="02020603050405020304" pitchFamily="18" charset="0"/>
              </a:rPr>
              <a:t>14- </a:t>
            </a:r>
            <a:r>
              <a:rPr sz="2000" dirty="0">
                <a:latin typeface="Times New Roman" panose="02020603050405020304" pitchFamily="18" charset="0"/>
                <a:cs typeface="Times New Roman" panose="02020603050405020304" pitchFamily="18" charset="0"/>
              </a:rPr>
              <a:t>Cut</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through</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corner</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mouth.</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Check</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mouth</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pharynx.</a:t>
            </a:r>
          </a:p>
        </p:txBody>
      </p:sp>
      <p:pic>
        <p:nvPicPr>
          <p:cNvPr id="3" name="object 3"/>
          <p:cNvPicPr/>
          <p:nvPr/>
        </p:nvPicPr>
        <p:blipFill>
          <a:blip r:embed="rId2" cstate="print"/>
          <a:stretch>
            <a:fillRect/>
          </a:stretch>
        </p:blipFill>
        <p:spPr>
          <a:xfrm>
            <a:off x="2819400" y="457200"/>
            <a:ext cx="5715000" cy="3886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4800600"/>
            <a:ext cx="8884285" cy="628377"/>
          </a:xfrm>
          <a:prstGeom prst="rect">
            <a:avLst/>
          </a:prstGeom>
        </p:spPr>
        <p:txBody>
          <a:bodyPr vert="horz" wrap="square" lIns="0" tIns="12700" rIns="0" bIns="0" rtlCol="0">
            <a:spAutoFit/>
          </a:bodyPr>
          <a:lstStyle/>
          <a:p>
            <a:pPr algn="justLow">
              <a:spcBef>
                <a:spcPts val="100"/>
              </a:spcBef>
            </a:pPr>
            <a:r>
              <a:rPr lang="en-US" sz="2000" dirty="0">
                <a:latin typeface="Times New Roman" panose="02020603050405020304" pitchFamily="18" charset="0"/>
                <a:cs typeface="Times New Roman" panose="02020603050405020304" pitchFamily="18" charset="0"/>
              </a:rPr>
              <a:t>15- </a:t>
            </a:r>
            <a:r>
              <a:rPr sz="2000" dirty="0">
                <a:latin typeface="Times New Roman" panose="02020603050405020304" pitchFamily="18" charset="0"/>
                <a:cs typeface="Times New Roman" panose="02020603050405020304" pitchFamily="18" charset="0"/>
              </a:rPr>
              <a:t>Check</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mucosa</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esophagus</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 examine</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mucosal</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surface</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p>
          <a:p>
            <a:pPr marL="3175" algn="justLow"/>
            <a:r>
              <a:rPr sz="200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larynx</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trachea</a:t>
            </a:r>
          </a:p>
        </p:txBody>
      </p:sp>
      <p:pic>
        <p:nvPicPr>
          <p:cNvPr id="3" name="object 3"/>
          <p:cNvPicPr/>
          <p:nvPr/>
        </p:nvPicPr>
        <p:blipFill>
          <a:blip r:embed="rId2" cstate="print"/>
          <a:stretch>
            <a:fillRect/>
          </a:stretch>
        </p:blipFill>
        <p:spPr>
          <a:xfrm>
            <a:off x="2438400" y="304800"/>
            <a:ext cx="6172200" cy="426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0" y="4038600"/>
            <a:ext cx="6400800" cy="330835"/>
          </a:xfrm>
          <a:prstGeom prst="rect">
            <a:avLst/>
          </a:prstGeom>
        </p:spPr>
        <p:txBody>
          <a:bodyPr vert="horz" wrap="square" lIns="0" tIns="12700" rIns="0" bIns="0" rtlCol="0">
            <a:spAutoFit/>
          </a:bodyPr>
          <a:lstStyle/>
          <a:p>
            <a:pPr marL="12700">
              <a:spcBef>
                <a:spcPts val="100"/>
              </a:spcBef>
              <a:tabLst>
                <a:tab pos="576580" algn="l"/>
              </a:tabLst>
            </a:pPr>
            <a:r>
              <a:rPr lang="en-US" sz="2000" dirty="0">
                <a:latin typeface="Times New Roman" panose="02020603050405020304" pitchFamily="18" charset="0"/>
                <a:cs typeface="Times New Roman" panose="02020603050405020304" pitchFamily="18" charset="0"/>
              </a:rPr>
              <a:t>16- Cut the skull bone to examine the brain</a:t>
            </a:r>
            <a:endParaRPr sz="2000" dirty="0">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6324600" y="600229"/>
            <a:ext cx="3810000" cy="2914342"/>
          </a:xfrm>
          <a:prstGeom prst="rect">
            <a:avLst/>
          </a:prstGeom>
        </p:spPr>
      </p:pic>
      <p:pic>
        <p:nvPicPr>
          <p:cNvPr id="4" name="object 3">
            <a:extLst>
              <a:ext uri="{FF2B5EF4-FFF2-40B4-BE49-F238E27FC236}">
                <a16:creationId xmlns:a16="http://schemas.microsoft.com/office/drawing/2014/main" id="{A6208811-F307-4656-8DB1-DE41EBC3F946}"/>
              </a:ext>
            </a:extLst>
          </p:cNvPr>
          <p:cNvPicPr/>
          <p:nvPr/>
        </p:nvPicPr>
        <p:blipFill>
          <a:blip r:embed="rId3" cstate="print"/>
          <a:stretch>
            <a:fillRect/>
          </a:stretch>
        </p:blipFill>
        <p:spPr>
          <a:xfrm>
            <a:off x="1752600" y="606514"/>
            <a:ext cx="4267200" cy="29080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4800600"/>
            <a:ext cx="8412480" cy="628377"/>
          </a:xfrm>
          <a:prstGeom prst="rect">
            <a:avLst/>
          </a:prstGeom>
        </p:spPr>
        <p:txBody>
          <a:bodyPr vert="horz" wrap="square" lIns="0" tIns="12700" rIns="0" bIns="0" rtlCol="0">
            <a:spAutoFit/>
          </a:bodyPr>
          <a:lstStyle/>
          <a:p>
            <a:pPr algn="justLow">
              <a:spcBef>
                <a:spcPts val="100"/>
              </a:spcBef>
            </a:pPr>
            <a:r>
              <a:rPr lang="en-US" sz="2000" spc="-90" dirty="0">
                <a:latin typeface="Times New Roman" panose="02020603050405020304" pitchFamily="18" charset="0"/>
                <a:cs typeface="Times New Roman" panose="02020603050405020304" pitchFamily="18" charset="0"/>
              </a:rPr>
              <a:t>17- </a:t>
            </a:r>
            <a:r>
              <a:rPr sz="2000" spc="-9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After</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lifting</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brain,</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cut</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medulla</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oblongata</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down</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p>
          <a:p>
            <a:pPr marL="2540" algn="justLow"/>
            <a:r>
              <a:rPr sz="2000" dirty="0">
                <a:latin typeface="Times New Roman" panose="02020603050405020304" pitchFamily="18" charset="0"/>
                <a:cs typeface="Times New Roman" panose="02020603050405020304" pitchFamily="18" charset="0"/>
              </a:rPr>
              <a:t>brain</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abroad</a:t>
            </a:r>
          </a:p>
        </p:txBody>
      </p:sp>
      <p:pic>
        <p:nvPicPr>
          <p:cNvPr id="3" name="object 3"/>
          <p:cNvPicPr/>
          <p:nvPr/>
        </p:nvPicPr>
        <p:blipFill>
          <a:blip r:embed="rId2" cstate="print"/>
          <a:stretch>
            <a:fillRect/>
          </a:stretch>
        </p:blipFill>
        <p:spPr>
          <a:xfrm>
            <a:off x="2438400" y="537109"/>
            <a:ext cx="6629400" cy="388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1845" y="5684621"/>
            <a:ext cx="8665210" cy="636270"/>
          </a:xfrm>
          <a:prstGeom prst="rect">
            <a:avLst/>
          </a:prstGeom>
        </p:spPr>
        <p:txBody>
          <a:bodyPr vert="horz" wrap="square" lIns="0" tIns="12700" rIns="0" bIns="0" rtlCol="0">
            <a:spAutoFit/>
          </a:bodyPr>
          <a:lstStyle/>
          <a:p>
            <a:pPr algn="ctr">
              <a:spcBef>
                <a:spcPts val="100"/>
              </a:spcBef>
            </a:pPr>
            <a:r>
              <a:rPr sz="2000" b="1" dirty="0">
                <a:latin typeface="Arial"/>
                <a:cs typeface="Arial"/>
              </a:rPr>
              <a:t>In</a:t>
            </a:r>
            <a:r>
              <a:rPr sz="2000" b="1" spc="-10" dirty="0">
                <a:latin typeface="Arial"/>
                <a:cs typeface="Arial"/>
              </a:rPr>
              <a:t> </a:t>
            </a:r>
            <a:r>
              <a:rPr sz="2000" b="1" dirty="0">
                <a:latin typeface="Arial"/>
                <a:cs typeface="Arial"/>
              </a:rPr>
              <a:t>case</a:t>
            </a:r>
            <a:r>
              <a:rPr sz="2000" b="1" spc="-25" dirty="0">
                <a:latin typeface="Arial"/>
                <a:cs typeface="Arial"/>
              </a:rPr>
              <a:t> </a:t>
            </a:r>
            <a:r>
              <a:rPr sz="2000" b="1" dirty="0">
                <a:latin typeface="Arial"/>
                <a:cs typeface="Arial"/>
              </a:rPr>
              <a:t>of</a:t>
            </a:r>
            <a:r>
              <a:rPr sz="2000" b="1" spc="5" dirty="0">
                <a:latin typeface="Arial"/>
                <a:cs typeface="Arial"/>
              </a:rPr>
              <a:t> </a:t>
            </a:r>
            <a:r>
              <a:rPr sz="2000" b="1" dirty="0">
                <a:latin typeface="Arial"/>
                <a:cs typeface="Arial"/>
              </a:rPr>
              <a:t>anatomy</a:t>
            </a:r>
            <a:r>
              <a:rPr sz="2000" b="1" spc="-35" dirty="0">
                <a:latin typeface="Arial"/>
                <a:cs typeface="Arial"/>
              </a:rPr>
              <a:t> </a:t>
            </a:r>
            <a:r>
              <a:rPr sz="2000" b="1" spc="-5" dirty="0">
                <a:latin typeface="Arial"/>
                <a:cs typeface="Arial"/>
              </a:rPr>
              <a:t>small</a:t>
            </a:r>
            <a:r>
              <a:rPr sz="2000" b="1" spc="-25" dirty="0">
                <a:latin typeface="Arial"/>
                <a:cs typeface="Arial"/>
              </a:rPr>
              <a:t> </a:t>
            </a:r>
            <a:r>
              <a:rPr sz="2000" b="1" dirty="0">
                <a:latin typeface="Arial"/>
                <a:cs typeface="Arial"/>
              </a:rPr>
              <a:t>Chicks</a:t>
            </a:r>
            <a:r>
              <a:rPr sz="2000" b="1" spc="-20" dirty="0">
                <a:latin typeface="Arial"/>
                <a:cs typeface="Arial"/>
              </a:rPr>
              <a:t> </a:t>
            </a:r>
            <a:r>
              <a:rPr sz="2000" b="1" dirty="0">
                <a:latin typeface="Arial"/>
                <a:cs typeface="Arial"/>
              </a:rPr>
              <a:t>lifted</a:t>
            </a:r>
            <a:r>
              <a:rPr sz="2000" b="1" spc="-30" dirty="0">
                <a:latin typeface="Arial"/>
                <a:cs typeface="Arial"/>
              </a:rPr>
              <a:t> </a:t>
            </a:r>
            <a:r>
              <a:rPr sz="2000" b="1" dirty="0">
                <a:latin typeface="Arial"/>
                <a:cs typeface="Arial"/>
              </a:rPr>
              <a:t>only</a:t>
            </a:r>
            <a:r>
              <a:rPr sz="2000" b="1" spc="-15" dirty="0">
                <a:latin typeface="Arial"/>
                <a:cs typeface="Arial"/>
              </a:rPr>
              <a:t> </a:t>
            </a:r>
            <a:r>
              <a:rPr sz="2000" b="1" dirty="0">
                <a:latin typeface="Arial"/>
                <a:cs typeface="Arial"/>
              </a:rPr>
              <a:t>in</a:t>
            </a:r>
            <a:r>
              <a:rPr sz="2000" b="1" spc="-20"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skin</a:t>
            </a:r>
            <a:r>
              <a:rPr sz="2000" b="1" spc="-20" dirty="0">
                <a:latin typeface="Arial"/>
                <a:cs typeface="Arial"/>
              </a:rPr>
              <a:t> </a:t>
            </a:r>
            <a:r>
              <a:rPr sz="2000" b="1" dirty="0">
                <a:latin typeface="Arial"/>
                <a:cs typeface="Arial"/>
              </a:rPr>
              <a:t>begin</a:t>
            </a:r>
            <a:r>
              <a:rPr sz="2000" b="1" spc="-5" dirty="0">
                <a:latin typeface="Arial"/>
                <a:cs typeface="Arial"/>
              </a:rPr>
              <a:t> </a:t>
            </a:r>
            <a:r>
              <a:rPr sz="2000" b="1" dirty="0">
                <a:latin typeface="Arial"/>
                <a:cs typeface="Arial"/>
              </a:rPr>
              <a:t>to</a:t>
            </a:r>
            <a:r>
              <a:rPr sz="2000" b="1" spc="-15" dirty="0">
                <a:latin typeface="Arial"/>
                <a:cs typeface="Arial"/>
              </a:rPr>
              <a:t> </a:t>
            </a:r>
            <a:r>
              <a:rPr sz="2000" b="1" dirty="0">
                <a:latin typeface="Arial"/>
                <a:cs typeface="Arial"/>
              </a:rPr>
              <a:t>examine</a:t>
            </a:r>
            <a:endParaRPr sz="2000" dirty="0">
              <a:latin typeface="Arial"/>
              <a:cs typeface="Arial"/>
            </a:endParaRPr>
          </a:p>
          <a:p>
            <a:pPr marL="2540" algn="ctr"/>
            <a:r>
              <a:rPr sz="2000" b="1" dirty="0">
                <a:latin typeface="Arial"/>
                <a:cs typeface="Arial"/>
              </a:rPr>
              <a:t>the</a:t>
            </a:r>
            <a:r>
              <a:rPr sz="2000" b="1" spc="-35" dirty="0">
                <a:latin typeface="Arial"/>
                <a:cs typeface="Arial"/>
              </a:rPr>
              <a:t> </a:t>
            </a:r>
            <a:r>
              <a:rPr sz="2000" b="1" spc="-5" dirty="0">
                <a:latin typeface="Arial"/>
                <a:cs typeface="Arial"/>
              </a:rPr>
              <a:t>navel</a:t>
            </a:r>
            <a:r>
              <a:rPr sz="2000" b="1" spc="-20" dirty="0">
                <a:latin typeface="Arial"/>
                <a:cs typeface="Arial"/>
              </a:rPr>
              <a:t> </a:t>
            </a:r>
            <a:r>
              <a:rPr sz="2000" b="1" dirty="0">
                <a:latin typeface="Arial"/>
                <a:cs typeface="Arial"/>
              </a:rPr>
              <a:t>area</a:t>
            </a:r>
            <a:endParaRPr sz="2000" dirty="0">
              <a:latin typeface="Arial"/>
              <a:cs typeface="Arial"/>
            </a:endParaRPr>
          </a:p>
        </p:txBody>
      </p:sp>
      <p:pic>
        <p:nvPicPr>
          <p:cNvPr id="3" name="object 3"/>
          <p:cNvPicPr/>
          <p:nvPr/>
        </p:nvPicPr>
        <p:blipFill>
          <a:blip r:embed="rId2" cstate="print"/>
          <a:stretch>
            <a:fillRect/>
          </a:stretch>
        </p:blipFill>
        <p:spPr>
          <a:xfrm>
            <a:off x="1524000" y="0"/>
            <a:ext cx="9144000" cy="541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AA846-E417-4C38-9FB1-B9CDA18B85F7}"/>
              </a:ext>
            </a:extLst>
          </p:cNvPr>
          <p:cNvSpPr txBox="1"/>
          <p:nvPr/>
        </p:nvSpPr>
        <p:spPr>
          <a:xfrm>
            <a:off x="609600" y="914400"/>
            <a:ext cx="10515600" cy="4160434"/>
          </a:xfrm>
          <a:prstGeom prst="rect">
            <a:avLst/>
          </a:prstGeom>
          <a:noFill/>
        </p:spPr>
        <p:txBody>
          <a:bodyPr wrap="square">
            <a:spAutoFit/>
          </a:bodyPr>
          <a:lstStyle/>
          <a:p>
            <a:pPr marL="469900" marR="8890" indent="-457200">
              <a:lnSpc>
                <a:spcPct val="150000"/>
              </a:lnSpc>
              <a:spcBef>
                <a:spcPts val="580"/>
              </a:spcBef>
              <a:tabLst>
                <a:tab pos="469265" algn="l"/>
              </a:tabLst>
            </a:pPr>
            <a:r>
              <a:rPr lang="en-US" sz="2400" spc="-5"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Dipping birds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 the</a:t>
            </a:r>
            <a:r>
              <a:rPr lang="en-US" sz="2400" spc="1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water</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sterile</a:t>
            </a:r>
            <a:r>
              <a:rPr lang="en-US" sz="2400" dirty="0">
                <a:latin typeface="Times New Roman" panose="02020603050405020304" pitchFamily="18" charset="0"/>
                <a:cs typeface="Times New Roman" panose="02020603050405020304" pitchFamily="18" charset="0"/>
              </a:rPr>
              <a:t> solution</a:t>
            </a:r>
            <a:r>
              <a:rPr lang="en-US" sz="24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their</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death and before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a:t>
            </a:r>
            <a:r>
              <a:rPr lang="en-US" sz="2400" dirty="0">
                <a:latin typeface="Times New Roman" panose="02020603050405020304" pitchFamily="18" charset="0"/>
                <a:cs typeface="Times New Roman" panose="02020603050405020304" pitchFamily="18" charset="0"/>
              </a:rPr>
              <a:t> </a:t>
            </a:r>
            <a:r>
              <a:rPr lang="en-US" sz="2400" spc="-25" dirty="0">
                <a:latin typeface="Times New Roman" panose="02020603050405020304" pitchFamily="18" charset="0"/>
                <a:cs typeface="Times New Roman" panose="02020603050405020304" pitchFamily="18" charset="0"/>
              </a:rPr>
              <a:t>autopsy.</a:t>
            </a:r>
            <a:endParaRPr lang="en-US" sz="2400" dirty="0">
              <a:latin typeface="Times New Roman" panose="02020603050405020304" pitchFamily="18" charset="0"/>
              <a:cs typeface="Times New Roman" panose="02020603050405020304" pitchFamily="18" charset="0"/>
            </a:endParaRPr>
          </a:p>
          <a:p>
            <a:pPr marL="469900" indent="-457200">
              <a:lnSpc>
                <a:spcPct val="150000"/>
              </a:lnSpc>
              <a:spcBef>
                <a:spcPts val="484"/>
              </a:spcBef>
              <a:buFont typeface="Wingdings"/>
              <a:buChar char=""/>
              <a:tabLst>
                <a:tab pos="469265" algn="l"/>
                <a:tab pos="469900" algn="l"/>
              </a:tabLst>
            </a:pPr>
            <a:r>
              <a:rPr lang="en-US" sz="2400" b="1" dirty="0">
                <a:solidFill>
                  <a:srgbClr val="00AF50"/>
                </a:solidFill>
                <a:latin typeface="Times New Roman" panose="02020603050405020304" pitchFamily="18" charset="0"/>
                <a:cs typeface="Times New Roman" panose="02020603050405020304" pitchFamily="18" charset="0"/>
              </a:rPr>
              <a:t>Advantage</a:t>
            </a:r>
            <a:endParaRPr lang="en-US" sz="2400" dirty="0">
              <a:latin typeface="Times New Roman" panose="02020603050405020304" pitchFamily="18" charset="0"/>
              <a:cs typeface="Times New Roman" panose="02020603050405020304" pitchFamily="18" charset="0"/>
            </a:endParaRPr>
          </a:p>
          <a:p>
            <a:pPr marL="469900" marR="5080" indent="-457200">
              <a:lnSpc>
                <a:spcPct val="150000"/>
              </a:lnSpc>
              <a:spcBef>
                <a:spcPts val="480"/>
              </a:spcBef>
              <a:buAutoNum type="arabicPeriod"/>
              <a:tabLst>
                <a:tab pos="469265" algn="l"/>
                <a:tab pos="469900" algn="l"/>
                <a:tab pos="1629410" algn="l"/>
                <a:tab pos="2136775" algn="l"/>
                <a:tab pos="3874770" algn="l"/>
                <a:tab pos="4242435" algn="l"/>
                <a:tab pos="4751070" algn="l"/>
                <a:tab pos="5739130" algn="l"/>
                <a:tab pos="6671945" algn="l"/>
                <a:tab pos="7280275" algn="l"/>
                <a:tab pos="7914005" algn="l"/>
                <a:tab pos="8495030" algn="l"/>
              </a:tabLst>
            </a:pPr>
            <a:r>
              <a:rPr lang="en-US" sz="2400" dirty="0">
                <a:latin typeface="Times New Roman" panose="02020603050405020304" pitchFamily="18" charset="0"/>
                <a:cs typeface="Times New Roman" panose="02020603050405020304" pitchFamily="18" charset="0"/>
              </a:rPr>
              <a:t>Red</a:t>
            </a:r>
            <a:r>
              <a:rPr lang="en-US" sz="2400" spc="-10"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ces	the	c</a:t>
            </a:r>
            <a:r>
              <a:rPr lang="en-US" sz="2400" spc="5"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n</a:t>
            </a:r>
            <a:r>
              <a:rPr lang="en-US" sz="2400" spc="-2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aminat</a:t>
            </a:r>
            <a:r>
              <a:rPr lang="en-US" sz="2400" spc="-15"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on	of	the	i</a:t>
            </a:r>
            <a:r>
              <a:rPr lang="en-US" sz="2400" spc="-15"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te</a:t>
            </a:r>
            <a:r>
              <a:rPr lang="en-US" sz="2400" spc="-1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nal	orga</a:t>
            </a:r>
            <a:r>
              <a:rPr lang="en-US" sz="2400" spc="-15"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s	with	d</a:t>
            </a:r>
            <a:r>
              <a:rPr lang="en-US" sz="2400" spc="-10"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st	and	dirty feathers.</a:t>
            </a:r>
          </a:p>
          <a:p>
            <a:pPr marL="469900" indent="-457200">
              <a:lnSpc>
                <a:spcPct val="150000"/>
              </a:lnSpc>
              <a:spcBef>
                <a:spcPts val="480"/>
              </a:spcBef>
              <a:buAutoNum type="arabicPeriod"/>
              <a:tabLst>
                <a:tab pos="469265" algn="l"/>
                <a:tab pos="469900" algn="l"/>
              </a:tabLst>
            </a:pPr>
            <a:r>
              <a:rPr lang="en-US" sz="2400" dirty="0">
                <a:latin typeface="Times New Roman" panose="02020603050405020304" pitchFamily="18" charset="0"/>
                <a:cs typeface="Times New Roman" panose="02020603050405020304" pitchFamily="18" charset="0"/>
              </a:rPr>
              <a:t>Prevents</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a:t>
            </a:r>
            <a:r>
              <a:rPr lang="en-US" sz="2400" spc="-2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spread</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a:t>
            </a:r>
            <a:r>
              <a:rPr lang="en-US" sz="24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soft</a:t>
            </a:r>
            <a:r>
              <a:rPr lang="en-US" sz="2400" spc="-4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feathers</a:t>
            </a:r>
            <a:r>
              <a:rPr lang="en-US" sz="2400" spc="-3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a:t>
            </a:r>
            <a:r>
              <a:rPr lang="en-US" sz="2400" spc="-1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dust</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 the</a:t>
            </a:r>
            <a:r>
              <a:rPr lang="en-US" sz="2400" spc="-1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autopsy</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room.</a:t>
            </a:r>
          </a:p>
          <a:p>
            <a:pPr marL="469900" indent="-457200">
              <a:lnSpc>
                <a:spcPct val="150000"/>
              </a:lnSpc>
              <a:spcBef>
                <a:spcPts val="480"/>
              </a:spcBef>
              <a:buAutoNum type="arabicPeriod"/>
              <a:tabLst>
                <a:tab pos="469265" algn="l"/>
                <a:tab pos="469900" algn="l"/>
              </a:tabLst>
            </a:pPr>
            <a:r>
              <a:rPr lang="en-US" sz="2400" spc="-10" dirty="0">
                <a:latin typeface="Times New Roman" panose="02020603050405020304" pitchFamily="18" charset="0"/>
                <a:cs typeface="Times New Roman" panose="02020603050405020304" pitchFamily="18" charset="0"/>
              </a:rPr>
              <a:t>Avoid</a:t>
            </a:r>
            <a:r>
              <a:rPr lang="en-US" sz="2400" spc="22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inhalation</a:t>
            </a:r>
            <a:r>
              <a:rPr lang="en-US" sz="2400" spc="2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of</a:t>
            </a:r>
            <a:r>
              <a:rPr lang="en-US" sz="2400" spc="2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delicate</a:t>
            </a:r>
            <a:r>
              <a:rPr lang="en-US" sz="2400" spc="2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feathers,</a:t>
            </a:r>
            <a:r>
              <a:rPr lang="en-US" sz="2400" spc="2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 dust may lead to the transmission of</a:t>
            </a:r>
            <a:endParaRPr lang="en-US" sz="2400" dirty="0">
              <a:latin typeface="Times New Roman" panose="02020603050405020304" pitchFamily="18" charset="0"/>
              <a:cs typeface="Times New Roman" panose="02020603050405020304" pitchFamily="18" charset="0"/>
            </a:endParaRPr>
          </a:p>
          <a:p>
            <a:pPr marL="469900">
              <a:lnSpc>
                <a:spcPct val="150000"/>
              </a:lnSpc>
              <a:spcBef>
                <a:spcPts val="5"/>
              </a:spcBef>
            </a:pPr>
            <a:r>
              <a:rPr lang="en-US" sz="2400" dirty="0">
                <a:latin typeface="Times New Roman" panose="02020603050405020304" pitchFamily="18" charset="0"/>
                <a:cs typeface="Times New Roman" panose="02020603050405020304" pitchFamily="18" charset="0"/>
              </a:rPr>
              <a:t>some</a:t>
            </a:r>
            <a:r>
              <a:rPr lang="en-US" sz="2400" spc="-3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diseases</a:t>
            </a:r>
            <a:r>
              <a:rPr lang="en-US" sz="2400" spc="-3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a:t>
            </a:r>
            <a:r>
              <a:rPr lang="en-US" sz="2400" spc="-1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allergies</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to</a:t>
            </a:r>
            <a:r>
              <a:rPr lang="en-US" sz="2400" spc="-2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feathers.</a:t>
            </a:r>
          </a:p>
        </p:txBody>
      </p:sp>
      <p:sp>
        <p:nvSpPr>
          <p:cNvPr id="4" name="TextBox 3">
            <a:extLst>
              <a:ext uri="{FF2B5EF4-FFF2-40B4-BE49-F238E27FC236}">
                <a16:creationId xmlns:a16="http://schemas.microsoft.com/office/drawing/2014/main" id="{B9908DFF-53C0-4EF0-88BE-E03E1D064F11}"/>
              </a:ext>
            </a:extLst>
          </p:cNvPr>
          <p:cNvSpPr txBox="1"/>
          <p:nvPr/>
        </p:nvSpPr>
        <p:spPr>
          <a:xfrm>
            <a:off x="2514600" y="170248"/>
            <a:ext cx="6324600" cy="1154162"/>
          </a:xfrm>
          <a:prstGeom prst="rect">
            <a:avLst/>
          </a:prstGeom>
          <a:noFill/>
        </p:spPr>
        <p:txBody>
          <a:bodyPr wrap="square">
            <a:spAutoFit/>
          </a:bodyPr>
          <a:lstStyle/>
          <a:p>
            <a:pPr marL="553720" indent="-541020">
              <a:spcBef>
                <a:spcPts val="570"/>
              </a:spcBef>
              <a:buFont typeface="Wingdings"/>
              <a:buChar char=""/>
              <a:tabLst>
                <a:tab pos="553085" algn="l"/>
                <a:tab pos="553720" algn="l"/>
              </a:tabLst>
            </a:pPr>
            <a:r>
              <a:rPr lang="en-US" sz="3200" b="1" spc="-30" dirty="0">
                <a:solidFill>
                  <a:srgbClr val="FF0000"/>
                </a:solidFill>
                <a:latin typeface="Times New Roman" panose="02020603050405020304" pitchFamily="18" charset="0"/>
                <a:cs typeface="Times New Roman" panose="02020603050405020304" pitchFamily="18" charset="0"/>
              </a:rPr>
              <a:t>Ways</a:t>
            </a:r>
            <a:r>
              <a:rPr lang="en-US" sz="3200" b="1" spc="25" dirty="0">
                <a:solidFill>
                  <a:srgbClr val="FF0000"/>
                </a:solidFill>
                <a:latin typeface="Times New Roman" panose="02020603050405020304" pitchFamily="18" charset="0"/>
                <a:cs typeface="Times New Roman" panose="02020603050405020304" pitchFamily="18" charset="0"/>
              </a:rPr>
              <a:t> </a:t>
            </a:r>
            <a:r>
              <a:rPr lang="en-US" sz="3200" b="1" spc="-5" dirty="0">
                <a:solidFill>
                  <a:srgbClr val="FF0000"/>
                </a:solidFill>
                <a:latin typeface="Times New Roman" panose="02020603050405020304" pitchFamily="18" charset="0"/>
                <a:cs typeface="Times New Roman" panose="02020603050405020304" pitchFamily="18" charset="0"/>
              </a:rPr>
              <a:t>autopsy and</a:t>
            </a:r>
            <a:r>
              <a:rPr lang="en-US" sz="3200" b="1" spc="-10" dirty="0">
                <a:solidFill>
                  <a:srgbClr val="FF0000"/>
                </a:solidFill>
                <a:latin typeface="Times New Roman" panose="02020603050405020304" pitchFamily="18" charset="0"/>
                <a:cs typeface="Times New Roman" panose="02020603050405020304" pitchFamily="18" charset="0"/>
              </a:rPr>
              <a:t> </a:t>
            </a:r>
            <a:r>
              <a:rPr lang="en-US" sz="3200" b="1" spc="-5" dirty="0">
                <a:solidFill>
                  <a:srgbClr val="FF0000"/>
                </a:solidFill>
                <a:latin typeface="Times New Roman" panose="02020603050405020304" pitchFamily="18" charset="0"/>
                <a:cs typeface="Times New Roman" panose="02020603050405020304" pitchFamily="18" charset="0"/>
              </a:rPr>
              <a:t>examination:</a:t>
            </a:r>
          </a:p>
          <a:p>
            <a:pPr marL="553720" indent="-541020">
              <a:spcBef>
                <a:spcPts val="570"/>
              </a:spcBef>
              <a:buFont typeface="Wingdings"/>
              <a:buChar char=""/>
              <a:tabLst>
                <a:tab pos="553085" algn="l"/>
                <a:tab pos="553720" algn="l"/>
              </a:tabLst>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74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9662" y="5684622"/>
            <a:ext cx="7332980" cy="330835"/>
          </a:xfrm>
          <a:prstGeom prst="rect">
            <a:avLst/>
          </a:prstGeom>
        </p:spPr>
        <p:txBody>
          <a:bodyPr vert="horz" wrap="square" lIns="0" tIns="12700" rIns="0" bIns="0" rtlCol="0">
            <a:spAutoFit/>
          </a:bodyPr>
          <a:lstStyle/>
          <a:p>
            <a:pPr marL="12700">
              <a:spcBef>
                <a:spcPts val="100"/>
              </a:spcBef>
            </a:pPr>
            <a:r>
              <a:rPr sz="2000" b="1" dirty="0">
                <a:latin typeface="Arial"/>
                <a:cs typeface="Arial"/>
              </a:rPr>
              <a:t>Note</a:t>
            </a:r>
            <a:r>
              <a:rPr sz="2000" b="1" spc="-15" dirty="0">
                <a:latin typeface="Arial"/>
                <a:cs typeface="Arial"/>
              </a:rPr>
              <a:t> </a:t>
            </a:r>
            <a:r>
              <a:rPr sz="2000" b="1" dirty="0">
                <a:latin typeface="Arial"/>
                <a:cs typeface="Arial"/>
              </a:rPr>
              <a:t>to</a:t>
            </a:r>
            <a:r>
              <a:rPr sz="2000" b="1" spc="-15" dirty="0">
                <a:latin typeface="Arial"/>
                <a:cs typeface="Arial"/>
              </a:rPr>
              <a:t> </a:t>
            </a:r>
            <a:r>
              <a:rPr sz="2000" b="1" dirty="0">
                <a:latin typeface="Arial"/>
                <a:cs typeface="Arial"/>
              </a:rPr>
              <a:t>open the</a:t>
            </a:r>
            <a:r>
              <a:rPr sz="2000" b="1" spc="-30" dirty="0">
                <a:latin typeface="Arial"/>
                <a:cs typeface="Arial"/>
              </a:rPr>
              <a:t> </a:t>
            </a:r>
            <a:r>
              <a:rPr sz="2000" b="1" spc="-5" dirty="0">
                <a:latin typeface="Arial"/>
                <a:cs typeface="Arial"/>
              </a:rPr>
              <a:t>navel</a:t>
            </a:r>
            <a:r>
              <a:rPr sz="2000" b="1" dirty="0">
                <a:latin typeface="Arial"/>
                <a:cs typeface="Arial"/>
              </a:rPr>
              <a:t> and under</a:t>
            </a:r>
            <a:r>
              <a:rPr sz="2000" b="1" spc="-1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skin</a:t>
            </a:r>
            <a:r>
              <a:rPr sz="2000" b="1" spc="-20" dirty="0">
                <a:latin typeface="Arial"/>
                <a:cs typeface="Arial"/>
              </a:rPr>
              <a:t> </a:t>
            </a:r>
            <a:r>
              <a:rPr sz="2000" b="1" spc="-5" dirty="0">
                <a:latin typeface="Arial"/>
                <a:cs typeface="Arial"/>
              </a:rPr>
              <a:t>over</a:t>
            </a:r>
            <a:r>
              <a:rPr sz="2000" b="1" spc="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abdomen</a:t>
            </a:r>
            <a:endParaRPr sz="2000" dirty="0">
              <a:latin typeface="Arial"/>
              <a:cs typeface="Arial"/>
            </a:endParaRPr>
          </a:p>
        </p:txBody>
      </p:sp>
      <p:pic>
        <p:nvPicPr>
          <p:cNvPr id="3" name="object 3"/>
          <p:cNvPicPr/>
          <p:nvPr/>
        </p:nvPicPr>
        <p:blipFill>
          <a:blip r:embed="rId2" cstate="print"/>
          <a:stretch>
            <a:fillRect/>
          </a:stretch>
        </p:blipFill>
        <p:spPr>
          <a:xfrm>
            <a:off x="1524000" y="0"/>
            <a:ext cx="9144000" cy="5486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4724400"/>
            <a:ext cx="8880475" cy="320601"/>
          </a:xfrm>
          <a:prstGeom prst="rect">
            <a:avLst/>
          </a:prstGeom>
        </p:spPr>
        <p:txBody>
          <a:bodyPr vert="horz" wrap="square" lIns="0" tIns="12700" rIns="0" bIns="0" rtlCol="0">
            <a:spAutoFit/>
          </a:bodyPr>
          <a:lstStyle/>
          <a:p>
            <a:pPr marL="12065" marR="5080" algn="ctr">
              <a:spcBef>
                <a:spcPts val="100"/>
              </a:spcBef>
            </a:pPr>
            <a:r>
              <a:rPr lang="en-US" sz="2000" b="1" dirty="0">
                <a:latin typeface="Arial"/>
                <a:cs typeface="Arial"/>
              </a:rPr>
              <a:t>Normal ovary and oviduct of layers chickens in the production.</a:t>
            </a:r>
            <a:endParaRPr sz="2000" dirty="0">
              <a:latin typeface="Arial"/>
              <a:cs typeface="Arial"/>
            </a:endParaRPr>
          </a:p>
        </p:txBody>
      </p:sp>
      <p:pic>
        <p:nvPicPr>
          <p:cNvPr id="3" name="object 3"/>
          <p:cNvPicPr/>
          <p:nvPr/>
        </p:nvPicPr>
        <p:blipFill>
          <a:blip r:embed="rId2" cstate="print"/>
          <a:stretch>
            <a:fillRect/>
          </a:stretch>
        </p:blipFill>
        <p:spPr>
          <a:xfrm>
            <a:off x="2209800" y="381000"/>
            <a:ext cx="6629400" cy="403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5600" y="990600"/>
            <a:ext cx="5943600" cy="3581400"/>
          </a:xfrm>
          <a:prstGeom prst="rect">
            <a:avLst/>
          </a:prstGeom>
        </p:spPr>
      </p:pic>
      <p:sp>
        <p:nvSpPr>
          <p:cNvPr id="7" name="TextBox 6">
            <a:extLst>
              <a:ext uri="{FF2B5EF4-FFF2-40B4-BE49-F238E27FC236}">
                <a16:creationId xmlns:a16="http://schemas.microsoft.com/office/drawing/2014/main" id="{B7325CE5-9C22-4DEF-8E25-03A8B86DEA37}"/>
              </a:ext>
            </a:extLst>
          </p:cNvPr>
          <p:cNvSpPr txBox="1"/>
          <p:nvPr/>
        </p:nvSpPr>
        <p:spPr>
          <a:xfrm>
            <a:off x="914400" y="4832996"/>
            <a:ext cx="101346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2-Place the bird on his back and pull the legs to the side and the back.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5334000"/>
            <a:ext cx="9067800" cy="628377"/>
          </a:xfrm>
          <a:prstGeom prst="rect">
            <a:avLst/>
          </a:prstGeom>
        </p:spPr>
        <p:txBody>
          <a:bodyPr vert="horz" wrap="square" lIns="0" tIns="12700" rIns="0" bIns="0" rtlCol="0">
            <a:spAutoFit/>
          </a:bodyPr>
          <a:lstStyle/>
          <a:p>
            <a:pPr marL="12700">
              <a:spcBef>
                <a:spcPts val="100"/>
              </a:spcBef>
            </a:pPr>
            <a:r>
              <a:rPr lang="en-US" sz="2000" dirty="0">
                <a:latin typeface="Arial MT"/>
                <a:cs typeface="Arial MT"/>
              </a:rPr>
              <a:t>3- Cut the skin from the end of the keel bone between the legs and abdomen on each side</a:t>
            </a:r>
            <a:endParaRPr sz="2000" dirty="0">
              <a:latin typeface="Arial MT"/>
              <a:cs typeface="Arial MT"/>
            </a:endParaRPr>
          </a:p>
        </p:txBody>
      </p:sp>
      <p:pic>
        <p:nvPicPr>
          <p:cNvPr id="3" name="object 3"/>
          <p:cNvPicPr/>
          <p:nvPr/>
        </p:nvPicPr>
        <p:blipFill>
          <a:blip r:embed="rId2" cstate="print"/>
          <a:stretch>
            <a:fillRect/>
          </a:stretch>
        </p:blipFill>
        <p:spPr>
          <a:xfrm>
            <a:off x="2895600" y="533400"/>
            <a:ext cx="6096000" cy="4191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9200" y="5257800"/>
            <a:ext cx="9060815" cy="628377"/>
          </a:xfrm>
          <a:prstGeom prst="rect">
            <a:avLst/>
          </a:prstGeom>
        </p:spPr>
        <p:txBody>
          <a:bodyPr vert="horz" wrap="square" lIns="0" tIns="12700" rIns="0" bIns="0" rtlCol="0">
            <a:spAutoFit/>
          </a:bodyPr>
          <a:lstStyle/>
          <a:p>
            <a:pPr marL="552450" marR="5080" indent="-540385">
              <a:spcBef>
                <a:spcPts val="100"/>
              </a:spcBef>
            </a:pPr>
            <a:r>
              <a:rPr lang="en-US" sz="2000" dirty="0">
                <a:latin typeface="Arial MT"/>
                <a:cs typeface="Arial MT"/>
              </a:rPr>
              <a:t>4- Raise the skin over the thigh and chest, withdraw, and check the thigh and chest muscles. Then, check the sternum bone and the surrounding area.</a:t>
            </a:r>
            <a:endParaRPr sz="2000" dirty="0">
              <a:latin typeface="Arial MT"/>
              <a:cs typeface="Arial MT"/>
            </a:endParaRPr>
          </a:p>
        </p:txBody>
      </p:sp>
      <p:pic>
        <p:nvPicPr>
          <p:cNvPr id="3" name="object 3"/>
          <p:cNvPicPr/>
          <p:nvPr/>
        </p:nvPicPr>
        <p:blipFill>
          <a:blip r:embed="rId2" cstate="print"/>
          <a:stretch>
            <a:fillRect/>
          </a:stretch>
        </p:blipFill>
        <p:spPr>
          <a:xfrm>
            <a:off x="2064385" y="115152"/>
            <a:ext cx="7162800" cy="4876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3DEB40-C39F-4BB4-BF7D-A0B28F1731AD}"/>
              </a:ext>
            </a:extLst>
          </p:cNvPr>
          <p:cNvSpPr txBox="1"/>
          <p:nvPr/>
        </p:nvSpPr>
        <p:spPr>
          <a:xfrm>
            <a:off x="1600200" y="4876800"/>
            <a:ext cx="7696200"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5- Lift the inner thigh muscles or cut them down and check the sciatic nerve,  which is located underneath.</a:t>
            </a:r>
          </a:p>
        </p:txBody>
      </p:sp>
      <p:pic>
        <p:nvPicPr>
          <p:cNvPr id="5" name="object 3">
            <a:extLst>
              <a:ext uri="{FF2B5EF4-FFF2-40B4-BE49-F238E27FC236}">
                <a16:creationId xmlns:a16="http://schemas.microsoft.com/office/drawing/2014/main" id="{27E927EE-76C2-4D5C-81CB-18C67F936003}"/>
              </a:ext>
            </a:extLst>
          </p:cNvPr>
          <p:cNvPicPr/>
          <p:nvPr/>
        </p:nvPicPr>
        <p:blipFill>
          <a:blip r:embed="rId2" cstate="print"/>
          <a:stretch>
            <a:fillRect/>
          </a:stretch>
        </p:blipFill>
        <p:spPr>
          <a:xfrm>
            <a:off x="1981200" y="457200"/>
            <a:ext cx="6781800" cy="4191000"/>
          </a:xfrm>
          <a:prstGeom prst="rect">
            <a:avLst/>
          </a:prstGeom>
        </p:spPr>
      </p:pic>
    </p:spTree>
    <p:extLst>
      <p:ext uri="{BB962C8B-B14F-4D97-AF65-F5344CB8AC3E}">
        <p14:creationId xmlns:p14="http://schemas.microsoft.com/office/powerpoint/2010/main" val="52880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9200" y="5334000"/>
            <a:ext cx="8765540" cy="636270"/>
          </a:xfrm>
          <a:prstGeom prst="rect">
            <a:avLst/>
          </a:prstGeom>
        </p:spPr>
        <p:txBody>
          <a:bodyPr vert="horz" wrap="square" lIns="0" tIns="13335" rIns="0" bIns="0" rtlCol="0">
            <a:spAutoFit/>
          </a:bodyPr>
          <a:lstStyle/>
          <a:p>
            <a:pPr algn="justLow">
              <a:spcBef>
                <a:spcPts val="105"/>
              </a:spcBef>
            </a:pPr>
            <a:r>
              <a:rPr lang="en-US" sz="2000" dirty="0">
                <a:latin typeface="Times New Roman" panose="02020603050405020304" pitchFamily="18" charset="0"/>
                <a:cs typeface="Times New Roman" panose="02020603050405020304" pitchFamily="18" charset="0"/>
              </a:rPr>
              <a:t>6- Cut the abdomen gently in a cross-sectional area at the end of the sternum to gain access to internal organs (viscera).</a:t>
            </a:r>
            <a:endParaRPr sz="2000" dirty="0">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133600" y="762000"/>
            <a:ext cx="6781800" cy="426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5105400"/>
            <a:ext cx="8317865" cy="320601"/>
          </a:xfrm>
          <a:prstGeom prst="rect">
            <a:avLst/>
          </a:prstGeom>
        </p:spPr>
        <p:txBody>
          <a:bodyPr vert="horz" wrap="square" lIns="0" tIns="12700" rIns="0" bIns="0" rtlCol="0">
            <a:spAutoFit/>
          </a:bodyPr>
          <a:lstStyle/>
          <a:p>
            <a:pPr marL="3797300" marR="5080" indent="-3785235">
              <a:spcBef>
                <a:spcPts val="100"/>
              </a:spcBef>
            </a:pPr>
            <a:r>
              <a:rPr lang="en-US" sz="2000" dirty="0">
                <a:latin typeface="Times New Roman" panose="02020603050405020304" pitchFamily="18" charset="0"/>
                <a:cs typeface="Times New Roman" panose="02020603050405020304" pitchFamily="18" charset="0"/>
              </a:rPr>
              <a:t>7- Raise the chest and show guts in front of you. Check the viscera in a place.</a:t>
            </a:r>
          </a:p>
        </p:txBody>
      </p:sp>
      <p:pic>
        <p:nvPicPr>
          <p:cNvPr id="3" name="object 3"/>
          <p:cNvPicPr/>
          <p:nvPr/>
        </p:nvPicPr>
        <p:blipFill>
          <a:blip r:embed="rId2" cstate="print"/>
          <a:stretch>
            <a:fillRect/>
          </a:stretch>
        </p:blipFill>
        <p:spPr>
          <a:xfrm>
            <a:off x="1981200" y="838200"/>
            <a:ext cx="7086600"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4724400"/>
            <a:ext cx="8841740" cy="940435"/>
          </a:xfrm>
          <a:prstGeom prst="rect">
            <a:avLst/>
          </a:prstGeom>
        </p:spPr>
        <p:txBody>
          <a:bodyPr vert="horz" wrap="square" lIns="0" tIns="12700" rIns="0" bIns="0" rtlCol="0">
            <a:spAutoFit/>
          </a:bodyPr>
          <a:lstStyle/>
          <a:p>
            <a:pPr marL="12700" marR="5080" indent="635" algn="justLow">
              <a:spcBef>
                <a:spcPts val="100"/>
              </a:spcBef>
            </a:pPr>
            <a:r>
              <a:rPr lang="en-US" sz="2000" dirty="0">
                <a:latin typeface="Times New Roman" panose="02020603050405020304" pitchFamily="18" charset="0"/>
                <a:cs typeface="Times New Roman" panose="02020603050405020304" pitchFamily="18" charset="0"/>
              </a:rPr>
              <a:t>8- Cut the area between the proventriculus and esophagus, then raise the proventriculus and gizzard, liver, spleen, and intestines. Put the outside rectum is still connected to the body of the bird</a:t>
            </a:r>
            <a:endParaRPr sz="2000" dirty="0">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133600" y="457200"/>
            <a:ext cx="6629400" cy="4038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2249</TotalTime>
  <Words>458</Words>
  <Application>Microsoft Office PowerPoint</Application>
  <PresentationFormat>Widescreen</PresentationFormat>
  <Paragraphs>36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MT</vt:lpstr>
      <vt:lpstr>Calibri</vt:lpstr>
      <vt:lpstr>Calibri Light</vt:lpstr>
      <vt:lpstr>Times New Roman</vt:lpstr>
      <vt:lpstr>Wingdings</vt:lpstr>
      <vt:lpstr>Office Theme</vt:lpstr>
      <vt:lpstr>poultry diseases  fourth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NARUTO</cp:lastModifiedBy>
  <cp:revision>15</cp:revision>
  <dcterms:created xsi:type="dcterms:W3CDTF">2024-10-12T21:30:18Z</dcterms:created>
  <dcterms:modified xsi:type="dcterms:W3CDTF">2024-10-18T20:04:07Z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2020-09-02T00:00:00Z</vt:filetime>
  </property>
  <property fmtid="{D5CDD505-2E9C-101B-9397-08002B2CF9AE}" pid="3" name="Creator">
    <vt:lpwstr>Microsoft® PowerPoint® 2016</vt:lpwstr>
  </property>
  <property fmtid="{D5CDD505-2E9C-101B-9397-08002B2CF9AE}" pid="4" name="LastSaved">
    <vt:filetime>2024-10-12T00:00:00Z</vt:filetime>
  </property>
</Properties>
</file>